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8" r:id="rId2"/>
    <p:sldId id="257" r:id="rId3"/>
    <p:sldId id="259" r:id="rId4"/>
    <p:sldId id="260" r:id="rId5"/>
    <p:sldId id="262" r:id="rId6"/>
    <p:sldId id="261" r:id="rId7"/>
    <p:sldId id="263" r:id="rId8"/>
    <p:sldId id="266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2" d="100"/>
          <a:sy n="82" d="100"/>
        </p:scale>
        <p:origin x="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ndy\AppData\Roaming\Microsoft\Excel\KAIZER%20(version%201).xlsb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[RIBA CASE STUDY.xlsx]Sheet4!PivotTable11</c:name>
    <c:fmtId val="29"/>
  </c:pivotSource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483795901226629"/>
          <c:y val="0.13350658350658351"/>
          <c:w val="0.85593213137206714"/>
          <c:h val="0.4780875363552529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Sheet4!$C$7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Sheet4!$B$8:$B$27</c:f>
              <c:strCache>
                <c:ptCount val="19"/>
                <c:pt idx="0">
                  <c:v>Africa Magic</c:v>
                </c:pt>
                <c:pt idx="1">
                  <c:v>Boomerang</c:v>
                </c:pt>
                <c:pt idx="2">
                  <c:v>Break in transmission</c:v>
                </c:pt>
                <c:pt idx="3">
                  <c:v>Cartoon Network</c:v>
                </c:pt>
                <c:pt idx="4">
                  <c:v>Channel O</c:v>
                </c:pt>
                <c:pt idx="5">
                  <c:v>CNN</c:v>
                </c:pt>
                <c:pt idx="6">
                  <c:v>DStv Events 1</c:v>
                </c:pt>
                <c:pt idx="7">
                  <c:v>E! Entertainment</c:v>
                </c:pt>
                <c:pt idx="8">
                  <c:v>ICC Cricket World Cup 2011</c:v>
                </c:pt>
                <c:pt idx="9">
                  <c:v>kykNET</c:v>
                </c:pt>
                <c:pt idx="10">
                  <c:v>Live on SuperSport</c:v>
                </c:pt>
                <c:pt idx="11">
                  <c:v>MK</c:v>
                </c:pt>
                <c:pt idx="12">
                  <c:v>M-Net</c:v>
                </c:pt>
                <c:pt idx="13">
                  <c:v>SawSee</c:v>
                </c:pt>
                <c:pt idx="14">
                  <c:v>SuperSport Blitz</c:v>
                </c:pt>
                <c:pt idx="15">
                  <c:v>Supersport Live Events</c:v>
                </c:pt>
                <c:pt idx="16">
                  <c:v>Trace TV</c:v>
                </c:pt>
                <c:pt idx="17">
                  <c:v>Vuzu</c:v>
                </c:pt>
                <c:pt idx="18">
                  <c:v>Wimbledon</c:v>
                </c:pt>
              </c:strCache>
            </c:strRef>
          </c:cat>
          <c:val>
            <c:numRef>
              <c:f>Sheet4!$C$8:$C$27</c:f>
              <c:numCache>
                <c:formatCode>General</c:formatCode>
                <c:ptCount val="19"/>
                <c:pt idx="0">
                  <c:v>859</c:v>
                </c:pt>
                <c:pt idx="1">
                  <c:v>714</c:v>
                </c:pt>
                <c:pt idx="2">
                  <c:v>66</c:v>
                </c:pt>
                <c:pt idx="3">
                  <c:v>793</c:v>
                </c:pt>
                <c:pt idx="4">
                  <c:v>1050</c:v>
                </c:pt>
                <c:pt idx="5">
                  <c:v>505</c:v>
                </c:pt>
                <c:pt idx="6">
                  <c:v>107</c:v>
                </c:pt>
                <c:pt idx="7">
                  <c:v>367</c:v>
                </c:pt>
                <c:pt idx="8">
                  <c:v>1465</c:v>
                </c:pt>
                <c:pt idx="9">
                  <c:v>45</c:v>
                </c:pt>
                <c:pt idx="10">
                  <c:v>2</c:v>
                </c:pt>
                <c:pt idx="11">
                  <c:v>32</c:v>
                </c:pt>
                <c:pt idx="12">
                  <c:v>116</c:v>
                </c:pt>
                <c:pt idx="13">
                  <c:v>255</c:v>
                </c:pt>
                <c:pt idx="14">
                  <c:v>896</c:v>
                </c:pt>
                <c:pt idx="15">
                  <c:v>1662</c:v>
                </c:pt>
                <c:pt idx="16">
                  <c:v>952</c:v>
                </c:pt>
                <c:pt idx="17">
                  <c:v>111</c:v>
                </c:pt>
                <c:pt idx="18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DE-400C-BC36-0A371C6E5AC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682611664"/>
        <c:axId val="682614992"/>
      </c:barChart>
      <c:catAx>
        <c:axId val="6826116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CHANNELS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2614992"/>
        <c:crosses val="autoZero"/>
        <c:auto val="1"/>
        <c:lblAlgn val="ctr"/>
        <c:lblOffset val="100"/>
        <c:noMultiLvlLbl val="0"/>
      </c:catAx>
      <c:valAx>
        <c:axId val="682614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/>
                  <a:t>COUNT</a:t>
                </a:r>
                <a:r>
                  <a:rPr lang="en-ZA" baseline="0"/>
                  <a:t> OF USER</a:t>
                </a:r>
                <a:endParaRPr lang="en-ZA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2611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[RIBA CASE STUDY.xlsx]Sheet4!PivotTable13</c:name>
    <c:fmtId val="24"/>
  </c:pivotSource>
  <c:chart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Sheet4!$C$33:$C$34</c:f>
              <c:strCache>
                <c:ptCount val="1"/>
                <c:pt idx="0">
                  <c:v>female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Sheet4!$B$35:$B$53</c:f>
              <c:strCache>
                <c:ptCount val="18"/>
                <c:pt idx="0">
                  <c:v>Africa Magic</c:v>
                </c:pt>
                <c:pt idx="1">
                  <c:v>Boomerang</c:v>
                </c:pt>
                <c:pt idx="2">
                  <c:v>Break in transmission</c:v>
                </c:pt>
                <c:pt idx="3">
                  <c:v>Cartoon Network</c:v>
                </c:pt>
                <c:pt idx="4">
                  <c:v>Channel O</c:v>
                </c:pt>
                <c:pt idx="5">
                  <c:v>CNN</c:v>
                </c:pt>
                <c:pt idx="6">
                  <c:v>DStv Events 1</c:v>
                </c:pt>
                <c:pt idx="7">
                  <c:v>E! Entertainment</c:v>
                </c:pt>
                <c:pt idx="8">
                  <c:v>ICC Cricket World Cup 2011</c:v>
                </c:pt>
                <c:pt idx="9">
                  <c:v>kykNET</c:v>
                </c:pt>
                <c:pt idx="10">
                  <c:v>Live on SuperSport</c:v>
                </c:pt>
                <c:pt idx="11">
                  <c:v>MK</c:v>
                </c:pt>
                <c:pt idx="12">
                  <c:v>M-Net</c:v>
                </c:pt>
                <c:pt idx="13">
                  <c:v>SawSee</c:v>
                </c:pt>
                <c:pt idx="14">
                  <c:v>SuperSport Blitz</c:v>
                </c:pt>
                <c:pt idx="15">
                  <c:v>Supersport Live Events</c:v>
                </c:pt>
                <c:pt idx="16">
                  <c:v>Trace TV</c:v>
                </c:pt>
                <c:pt idx="17">
                  <c:v>Vuzu</c:v>
                </c:pt>
              </c:strCache>
            </c:strRef>
          </c:cat>
          <c:val>
            <c:numRef>
              <c:f>Sheet4!$C$35:$C$53</c:f>
              <c:numCache>
                <c:formatCode>General</c:formatCode>
                <c:ptCount val="18"/>
                <c:pt idx="0">
                  <c:v>40</c:v>
                </c:pt>
                <c:pt idx="1">
                  <c:v>56</c:v>
                </c:pt>
                <c:pt idx="2">
                  <c:v>4</c:v>
                </c:pt>
                <c:pt idx="3">
                  <c:v>40</c:v>
                </c:pt>
                <c:pt idx="4">
                  <c:v>65</c:v>
                </c:pt>
                <c:pt idx="5">
                  <c:v>30</c:v>
                </c:pt>
                <c:pt idx="6">
                  <c:v>7</c:v>
                </c:pt>
                <c:pt idx="7">
                  <c:v>11</c:v>
                </c:pt>
                <c:pt idx="8">
                  <c:v>72</c:v>
                </c:pt>
                <c:pt idx="9">
                  <c:v>3</c:v>
                </c:pt>
                <c:pt idx="10">
                  <c:v>1</c:v>
                </c:pt>
                <c:pt idx="11">
                  <c:v>2</c:v>
                </c:pt>
                <c:pt idx="12">
                  <c:v>5</c:v>
                </c:pt>
                <c:pt idx="13">
                  <c:v>13</c:v>
                </c:pt>
                <c:pt idx="14">
                  <c:v>51</c:v>
                </c:pt>
                <c:pt idx="15">
                  <c:v>80</c:v>
                </c:pt>
                <c:pt idx="16">
                  <c:v>46</c:v>
                </c:pt>
                <c:pt idx="17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D1-4AC5-BCD0-DD4F3B782EC0}"/>
            </c:ext>
          </c:extLst>
        </c:ser>
        <c:ser>
          <c:idx val="1"/>
          <c:order val="1"/>
          <c:tx>
            <c:strRef>
              <c:f>Sheet4!$D$33:$D$34</c:f>
              <c:strCache>
                <c:ptCount val="1"/>
                <c:pt idx="0">
                  <c:v>male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Sheet4!$B$35:$B$53</c:f>
              <c:strCache>
                <c:ptCount val="18"/>
                <c:pt idx="0">
                  <c:v>Africa Magic</c:v>
                </c:pt>
                <c:pt idx="1">
                  <c:v>Boomerang</c:v>
                </c:pt>
                <c:pt idx="2">
                  <c:v>Break in transmission</c:v>
                </c:pt>
                <c:pt idx="3">
                  <c:v>Cartoon Network</c:v>
                </c:pt>
                <c:pt idx="4">
                  <c:v>Channel O</c:v>
                </c:pt>
                <c:pt idx="5">
                  <c:v>CNN</c:v>
                </c:pt>
                <c:pt idx="6">
                  <c:v>DStv Events 1</c:v>
                </c:pt>
                <c:pt idx="7">
                  <c:v>E! Entertainment</c:v>
                </c:pt>
                <c:pt idx="8">
                  <c:v>ICC Cricket World Cup 2011</c:v>
                </c:pt>
                <c:pt idx="9">
                  <c:v>kykNET</c:v>
                </c:pt>
                <c:pt idx="10">
                  <c:v>Live on SuperSport</c:v>
                </c:pt>
                <c:pt idx="11">
                  <c:v>MK</c:v>
                </c:pt>
                <c:pt idx="12">
                  <c:v>M-Net</c:v>
                </c:pt>
                <c:pt idx="13">
                  <c:v>SawSee</c:v>
                </c:pt>
                <c:pt idx="14">
                  <c:v>SuperSport Blitz</c:v>
                </c:pt>
                <c:pt idx="15">
                  <c:v>Supersport Live Events</c:v>
                </c:pt>
                <c:pt idx="16">
                  <c:v>Trace TV</c:v>
                </c:pt>
                <c:pt idx="17">
                  <c:v>Vuzu</c:v>
                </c:pt>
              </c:strCache>
            </c:strRef>
          </c:cat>
          <c:val>
            <c:numRef>
              <c:f>Sheet4!$D$35:$D$53</c:f>
              <c:numCache>
                <c:formatCode>General</c:formatCode>
                <c:ptCount val="18"/>
                <c:pt idx="0">
                  <c:v>351</c:v>
                </c:pt>
                <c:pt idx="1">
                  <c:v>263</c:v>
                </c:pt>
                <c:pt idx="2">
                  <c:v>26</c:v>
                </c:pt>
                <c:pt idx="3">
                  <c:v>323</c:v>
                </c:pt>
                <c:pt idx="4">
                  <c:v>467</c:v>
                </c:pt>
                <c:pt idx="5">
                  <c:v>186</c:v>
                </c:pt>
                <c:pt idx="6">
                  <c:v>43</c:v>
                </c:pt>
                <c:pt idx="7">
                  <c:v>131</c:v>
                </c:pt>
                <c:pt idx="8">
                  <c:v>557</c:v>
                </c:pt>
                <c:pt idx="9">
                  <c:v>21</c:v>
                </c:pt>
                <c:pt idx="10">
                  <c:v>1</c:v>
                </c:pt>
                <c:pt idx="11">
                  <c:v>13</c:v>
                </c:pt>
                <c:pt idx="12">
                  <c:v>48</c:v>
                </c:pt>
                <c:pt idx="13">
                  <c:v>112</c:v>
                </c:pt>
                <c:pt idx="14">
                  <c:v>344</c:v>
                </c:pt>
                <c:pt idx="15">
                  <c:v>591</c:v>
                </c:pt>
                <c:pt idx="16">
                  <c:v>393</c:v>
                </c:pt>
                <c:pt idx="17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8D1-4AC5-BCD0-DD4F3B782E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71189664"/>
        <c:axId val="71197568"/>
        <c:axId val="0"/>
      </c:bar3DChart>
      <c:catAx>
        <c:axId val="711896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CHANNELS</a:t>
                </a:r>
                <a:endParaRPr lang="en-ZA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197568"/>
        <c:crosses val="autoZero"/>
        <c:auto val="1"/>
        <c:lblAlgn val="ctr"/>
        <c:lblOffset val="100"/>
        <c:noMultiLvlLbl val="0"/>
      </c:catAx>
      <c:valAx>
        <c:axId val="71197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COUNT</a:t>
                </a:r>
                <a:endParaRPr lang="en-ZA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18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[RIBA CASE STUDY.xlsx]Sheet4!PivotTable16</c:name>
    <c:fmtId val="29"/>
  </c:pivotSource>
  <c:chart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7.0434935728121151E-3"/>
          <c:y val="3.6925142665323936E-2"/>
          <c:w val="0.88491911305592874"/>
          <c:h val="0.8181157868861558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Sheet4!$C$98:$C$99</c:f>
              <c:strCache>
                <c:ptCount val="1"/>
                <c:pt idx="0">
                  <c:v>Eastern Cape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Sheet4!$B$100:$B$104</c:f>
              <c:strCache>
                <c:ptCount val="4"/>
                <c:pt idx="0">
                  <c:v>black</c:v>
                </c:pt>
                <c:pt idx="1">
                  <c:v>coloured</c:v>
                </c:pt>
                <c:pt idx="2">
                  <c:v>indian_asian</c:v>
                </c:pt>
                <c:pt idx="3">
                  <c:v>white</c:v>
                </c:pt>
              </c:strCache>
            </c:strRef>
          </c:cat>
          <c:val>
            <c:numRef>
              <c:f>Sheet4!$C$100:$C$104</c:f>
              <c:numCache>
                <c:formatCode>General</c:formatCode>
                <c:ptCount val="4"/>
                <c:pt idx="0">
                  <c:v>105</c:v>
                </c:pt>
                <c:pt idx="1">
                  <c:v>69</c:v>
                </c:pt>
                <c:pt idx="2">
                  <c:v>31</c:v>
                </c:pt>
                <c:pt idx="3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2D-43B0-83CF-E7AE04B8FF16}"/>
            </c:ext>
          </c:extLst>
        </c:ser>
        <c:ser>
          <c:idx val="1"/>
          <c:order val="1"/>
          <c:tx>
            <c:strRef>
              <c:f>Sheet4!$D$98:$D$99</c:f>
              <c:strCache>
                <c:ptCount val="1"/>
                <c:pt idx="0">
                  <c:v>Free State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Sheet4!$B$100:$B$104</c:f>
              <c:strCache>
                <c:ptCount val="4"/>
                <c:pt idx="0">
                  <c:v>black</c:v>
                </c:pt>
                <c:pt idx="1">
                  <c:v>coloured</c:v>
                </c:pt>
                <c:pt idx="2">
                  <c:v>indian_asian</c:v>
                </c:pt>
                <c:pt idx="3">
                  <c:v>white</c:v>
                </c:pt>
              </c:strCache>
            </c:strRef>
          </c:cat>
          <c:val>
            <c:numRef>
              <c:f>Sheet4!$D$100:$D$104</c:f>
              <c:numCache>
                <c:formatCode>General</c:formatCode>
                <c:ptCount val="4"/>
                <c:pt idx="0">
                  <c:v>68</c:v>
                </c:pt>
                <c:pt idx="1">
                  <c:v>14</c:v>
                </c:pt>
                <c:pt idx="2">
                  <c:v>15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2D-43B0-83CF-E7AE04B8FF16}"/>
            </c:ext>
          </c:extLst>
        </c:ser>
        <c:ser>
          <c:idx val="2"/>
          <c:order val="2"/>
          <c:tx>
            <c:strRef>
              <c:f>Sheet4!$E$98:$E$99</c:f>
              <c:strCache>
                <c:ptCount val="1"/>
                <c:pt idx="0">
                  <c:v>Gauteng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Sheet4!$B$100:$B$104</c:f>
              <c:strCache>
                <c:ptCount val="4"/>
                <c:pt idx="0">
                  <c:v>black</c:v>
                </c:pt>
                <c:pt idx="1">
                  <c:v>coloured</c:v>
                </c:pt>
                <c:pt idx="2">
                  <c:v>indian_asian</c:v>
                </c:pt>
                <c:pt idx="3">
                  <c:v>white</c:v>
                </c:pt>
              </c:strCache>
            </c:strRef>
          </c:cat>
          <c:val>
            <c:numRef>
              <c:f>Sheet4!$E$100:$E$104</c:f>
              <c:numCache>
                <c:formatCode>General</c:formatCode>
                <c:ptCount val="4"/>
                <c:pt idx="0">
                  <c:v>776</c:v>
                </c:pt>
                <c:pt idx="1">
                  <c:v>93</c:v>
                </c:pt>
                <c:pt idx="2">
                  <c:v>321</c:v>
                </c:pt>
                <c:pt idx="3">
                  <c:v>352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92D-43B0-83CF-E7AE04B8FF16}"/>
            </c:ext>
          </c:extLst>
        </c:ser>
        <c:ser>
          <c:idx val="3"/>
          <c:order val="3"/>
          <c:tx>
            <c:strRef>
              <c:f>Sheet4!$F$98:$F$99</c:f>
              <c:strCache>
                <c:ptCount val="1"/>
                <c:pt idx="0">
                  <c:v>Kwazulu Natal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lumMod val="110000"/>
                    <a:satMod val="105000"/>
                    <a:tint val="67000"/>
                  </a:schemeClr>
                </a:gs>
                <a:gs pos="50000">
                  <a:schemeClr val="accent4">
                    <a:lumMod val="105000"/>
                    <a:satMod val="103000"/>
                    <a:tint val="73000"/>
                  </a:schemeClr>
                </a:gs>
                <a:gs pos="100000">
                  <a:schemeClr val="accent4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Sheet4!$B$100:$B$104</c:f>
              <c:strCache>
                <c:ptCount val="4"/>
                <c:pt idx="0">
                  <c:v>black</c:v>
                </c:pt>
                <c:pt idx="1">
                  <c:v>coloured</c:v>
                </c:pt>
                <c:pt idx="2">
                  <c:v>indian_asian</c:v>
                </c:pt>
                <c:pt idx="3">
                  <c:v>white</c:v>
                </c:pt>
              </c:strCache>
            </c:strRef>
          </c:cat>
          <c:val>
            <c:numRef>
              <c:f>Sheet4!$F$100:$F$104</c:f>
              <c:numCache>
                <c:formatCode>General</c:formatCode>
                <c:ptCount val="4"/>
                <c:pt idx="0">
                  <c:v>206</c:v>
                </c:pt>
                <c:pt idx="1">
                  <c:v>29</c:v>
                </c:pt>
                <c:pt idx="2">
                  <c:v>149</c:v>
                </c:pt>
                <c:pt idx="3">
                  <c:v>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92D-43B0-83CF-E7AE04B8FF16}"/>
            </c:ext>
          </c:extLst>
        </c:ser>
        <c:ser>
          <c:idx val="4"/>
          <c:order val="4"/>
          <c:tx>
            <c:strRef>
              <c:f>Sheet4!$G$98:$G$99</c:f>
              <c:strCache>
                <c:ptCount val="1"/>
                <c:pt idx="0">
                  <c:v>Limpopo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lumMod val="110000"/>
                    <a:satMod val="105000"/>
                    <a:tint val="67000"/>
                  </a:schemeClr>
                </a:gs>
                <a:gs pos="50000">
                  <a:schemeClr val="accent5">
                    <a:lumMod val="105000"/>
                    <a:satMod val="103000"/>
                    <a:tint val="73000"/>
                  </a:schemeClr>
                </a:gs>
                <a:gs pos="100000">
                  <a:schemeClr val="accent5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5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Sheet4!$B$100:$B$104</c:f>
              <c:strCache>
                <c:ptCount val="4"/>
                <c:pt idx="0">
                  <c:v>black</c:v>
                </c:pt>
                <c:pt idx="1">
                  <c:v>coloured</c:v>
                </c:pt>
                <c:pt idx="2">
                  <c:v>indian_asian</c:v>
                </c:pt>
                <c:pt idx="3">
                  <c:v>white</c:v>
                </c:pt>
              </c:strCache>
            </c:strRef>
          </c:cat>
          <c:val>
            <c:numRef>
              <c:f>Sheet4!$G$100:$G$104</c:f>
              <c:numCache>
                <c:formatCode>General</c:formatCode>
                <c:ptCount val="4"/>
                <c:pt idx="0">
                  <c:v>158</c:v>
                </c:pt>
                <c:pt idx="1">
                  <c:v>8</c:v>
                </c:pt>
                <c:pt idx="2">
                  <c:v>152</c:v>
                </c:pt>
                <c:pt idx="3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92D-43B0-83CF-E7AE04B8FF16}"/>
            </c:ext>
          </c:extLst>
        </c:ser>
        <c:ser>
          <c:idx val="5"/>
          <c:order val="5"/>
          <c:tx>
            <c:strRef>
              <c:f>Sheet4!$H$98:$H$99</c:f>
              <c:strCache>
                <c:ptCount val="1"/>
                <c:pt idx="0">
                  <c:v>Mpumalanga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lumMod val="110000"/>
                    <a:satMod val="105000"/>
                    <a:tint val="67000"/>
                  </a:schemeClr>
                </a:gs>
                <a:gs pos="50000">
                  <a:schemeClr val="accent6">
                    <a:lumMod val="105000"/>
                    <a:satMod val="103000"/>
                    <a:tint val="73000"/>
                  </a:schemeClr>
                </a:gs>
                <a:gs pos="100000">
                  <a:schemeClr val="accent6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6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Sheet4!$B$100:$B$104</c:f>
              <c:strCache>
                <c:ptCount val="4"/>
                <c:pt idx="0">
                  <c:v>black</c:v>
                </c:pt>
                <c:pt idx="1">
                  <c:v>coloured</c:v>
                </c:pt>
                <c:pt idx="2">
                  <c:v>indian_asian</c:v>
                </c:pt>
                <c:pt idx="3">
                  <c:v>white</c:v>
                </c:pt>
              </c:strCache>
            </c:strRef>
          </c:cat>
          <c:val>
            <c:numRef>
              <c:f>Sheet4!$H$100:$H$104</c:f>
              <c:numCache>
                <c:formatCode>General</c:formatCode>
                <c:ptCount val="4"/>
                <c:pt idx="0">
                  <c:v>253</c:v>
                </c:pt>
                <c:pt idx="1">
                  <c:v>17</c:v>
                </c:pt>
                <c:pt idx="2">
                  <c:v>47</c:v>
                </c:pt>
                <c:pt idx="3">
                  <c:v>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92D-43B0-83CF-E7AE04B8FF16}"/>
            </c:ext>
          </c:extLst>
        </c:ser>
        <c:ser>
          <c:idx val="6"/>
          <c:order val="6"/>
          <c:tx>
            <c:strRef>
              <c:f>Sheet4!$I$98:$I$99</c:f>
              <c:strCache>
                <c:ptCount val="1"/>
                <c:pt idx="0">
                  <c:v>North West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60000"/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60000"/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60000"/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lumMod val="60000"/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Sheet4!$B$100:$B$104</c:f>
              <c:strCache>
                <c:ptCount val="4"/>
                <c:pt idx="0">
                  <c:v>black</c:v>
                </c:pt>
                <c:pt idx="1">
                  <c:v>coloured</c:v>
                </c:pt>
                <c:pt idx="2">
                  <c:v>indian_asian</c:v>
                </c:pt>
                <c:pt idx="3">
                  <c:v>white</c:v>
                </c:pt>
              </c:strCache>
            </c:strRef>
          </c:cat>
          <c:val>
            <c:numRef>
              <c:f>Sheet4!$I$100:$I$104</c:f>
              <c:numCache>
                <c:formatCode>General</c:formatCode>
                <c:ptCount val="4"/>
                <c:pt idx="0">
                  <c:v>100</c:v>
                </c:pt>
                <c:pt idx="1">
                  <c:v>4</c:v>
                </c:pt>
                <c:pt idx="2">
                  <c:v>13</c:v>
                </c:pt>
                <c:pt idx="3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92D-43B0-83CF-E7AE04B8FF16}"/>
            </c:ext>
          </c:extLst>
        </c:ser>
        <c:ser>
          <c:idx val="7"/>
          <c:order val="7"/>
          <c:tx>
            <c:strRef>
              <c:f>Sheet4!$J$98:$J$99</c:f>
              <c:strCache>
                <c:ptCount val="1"/>
                <c:pt idx="0">
                  <c:v>Northern Cape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60000"/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60000"/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60000"/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lumMod val="60000"/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Sheet4!$B$100:$B$104</c:f>
              <c:strCache>
                <c:ptCount val="4"/>
                <c:pt idx="0">
                  <c:v>black</c:v>
                </c:pt>
                <c:pt idx="1">
                  <c:v>coloured</c:v>
                </c:pt>
                <c:pt idx="2">
                  <c:v>indian_asian</c:v>
                </c:pt>
                <c:pt idx="3">
                  <c:v>white</c:v>
                </c:pt>
              </c:strCache>
            </c:strRef>
          </c:cat>
          <c:val>
            <c:numRef>
              <c:f>Sheet4!$J$100:$J$104</c:f>
              <c:numCache>
                <c:formatCode>General</c:formatCode>
                <c:ptCount val="4"/>
                <c:pt idx="0">
                  <c:v>34</c:v>
                </c:pt>
                <c:pt idx="1">
                  <c:v>28</c:v>
                </c:pt>
                <c:pt idx="2">
                  <c:v>4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492D-43B0-83CF-E7AE04B8FF16}"/>
            </c:ext>
          </c:extLst>
        </c:ser>
        <c:ser>
          <c:idx val="8"/>
          <c:order val="8"/>
          <c:tx>
            <c:strRef>
              <c:f>Sheet4!$K$98:$K$99</c:f>
              <c:strCache>
                <c:ptCount val="1"/>
                <c:pt idx="0">
                  <c:v>Western Cape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60000"/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60000"/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60000"/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lumMod val="60000"/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Sheet4!$B$100:$B$104</c:f>
              <c:strCache>
                <c:ptCount val="4"/>
                <c:pt idx="0">
                  <c:v>black</c:v>
                </c:pt>
                <c:pt idx="1">
                  <c:v>coloured</c:v>
                </c:pt>
                <c:pt idx="2">
                  <c:v>indian_asian</c:v>
                </c:pt>
                <c:pt idx="3">
                  <c:v>white</c:v>
                </c:pt>
              </c:strCache>
            </c:strRef>
          </c:cat>
          <c:val>
            <c:numRef>
              <c:f>Sheet4!$K$100:$K$104</c:f>
              <c:numCache>
                <c:formatCode>General</c:formatCode>
                <c:ptCount val="4"/>
                <c:pt idx="0">
                  <c:v>111</c:v>
                </c:pt>
                <c:pt idx="1">
                  <c:v>417</c:v>
                </c:pt>
                <c:pt idx="2">
                  <c:v>35</c:v>
                </c:pt>
                <c:pt idx="3">
                  <c:v>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92D-43B0-83CF-E7AE04B8FF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84431552"/>
        <c:axId val="684443200"/>
      </c:barChart>
      <c:catAx>
        <c:axId val="6844315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 dirty="0"/>
                  <a:t>RACE</a:t>
                </a:r>
              </a:p>
            </c:rich>
          </c:tx>
          <c:layout>
            <c:manualLayout>
              <c:xMode val="edge"/>
              <c:yMode val="edge"/>
              <c:x val="0.4809126408063229"/>
              <c:y val="0.9345713960981463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4443200"/>
        <c:crosses val="autoZero"/>
        <c:auto val="1"/>
        <c:lblAlgn val="ctr"/>
        <c:lblOffset val="100"/>
        <c:noMultiLvlLbl val="0"/>
      </c:catAx>
      <c:valAx>
        <c:axId val="684443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4431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[KAIZER (version 1).xlsb]Sheet1!PivotTable1</c:name>
    <c:fmtId val="17"/>
  </c:pivotSource>
  <c:chart>
    <c:autoTitleDeleted val="1"/>
    <c:pivotFmts>
      <c:pivotFmt>
        <c:idx val="0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  <c:marker>
          <c:symbol val="circle"/>
          <c:size val="6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  <c:dLbl>
          <c:idx val="0"/>
          <c:layout>
            <c:manualLayout>
              <c:x val="-4.4806211723534606E-2"/>
              <c:y val="0.1309109798775153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  <c:dLbl>
          <c:idx val="0"/>
          <c:layout>
            <c:manualLayout>
              <c:x val="-4.4806211723534606E-2"/>
              <c:y val="0.1309109798775153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  <c:dLbl>
          <c:idx val="0"/>
          <c:layout>
            <c:manualLayout>
              <c:x val="-4.4806211723534606E-2"/>
              <c:y val="0.1309109798775153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  <a:sp3d/>
        </c:spPr>
      </c:pivotFmt>
    </c:pivotFmts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61A1-4273-9ABA-EC22CC03DFE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61A1-4273-9ABA-EC22CC03DFE0}"/>
              </c:ext>
            </c:extLst>
          </c:dPt>
          <c:dLbls>
            <c:dLbl>
              <c:idx val="0"/>
              <c:layout>
                <c:manualLayout>
                  <c:x val="-4.4806211723534606E-2"/>
                  <c:y val="0.1309109798775153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61A1-4273-9ABA-EC22CC03DFE0}"/>
                </c:ext>
              </c:extLst>
            </c:dLbl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Sheet1!$A$4:$A$6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Sheet1!$B$4:$B$6</c:f>
              <c:numCache>
                <c:formatCode>General</c:formatCode>
                <c:ptCount val="2"/>
                <c:pt idx="0">
                  <c:v>967</c:v>
                </c:pt>
                <c:pt idx="1">
                  <c:v>8726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1A1-4273-9ABA-EC22CC03DFE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[RIBA CASE STUDY.xlsx]Sheet8!PivotTable8</c:name>
    <c:fmtId val="16"/>
  </c:pivotSource>
  <c:chart>
    <c:autoTitleDeleted val="1"/>
    <c:pivotFmts>
      <c:pivotFmt>
        <c:idx val="0"/>
      </c:pivotFmt>
      <c:pivotFmt>
        <c:idx val="1"/>
        <c:spPr>
          <a:pattFill prst="narHorz">
            <a:fgClr>
              <a:schemeClr val="accent2"/>
            </a:fgClr>
            <a:bgClr>
              <a:schemeClr val="accent2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2"/>
            </a:innerShdw>
          </a:effectLst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narHorz">
            <a:fgClr>
              <a:schemeClr val="accent2"/>
            </a:fgClr>
            <a:bgClr>
              <a:schemeClr val="accent2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2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narHorz">
            <a:fgClr>
              <a:schemeClr val="accent2"/>
            </a:fgClr>
            <a:bgClr>
              <a:schemeClr val="accent2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2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Sheet8!$B$3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Horz">
              <a:fgClr>
                <a:schemeClr val="accent2"/>
              </a:fgClr>
              <a:bgClr>
                <a:schemeClr val="accent2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Sheet8!$A$4:$A$16</c:f>
              <c:multiLvlStrCache>
                <c:ptCount val="6"/>
                <c:lvl>
                  <c:pt idx="0">
                    <c:v>KIDS</c:v>
                  </c:pt>
                  <c:pt idx="1">
                    <c:v>TEENAGER</c:v>
                  </c:pt>
                  <c:pt idx="2">
                    <c:v>YOUTH</c:v>
                  </c:pt>
                  <c:pt idx="3">
                    <c:v>ADULT</c:v>
                  </c:pt>
                  <c:pt idx="4">
                    <c:v>MATURE ADULT</c:v>
                  </c:pt>
                  <c:pt idx="5">
                    <c:v>RETIRED</c:v>
                  </c:pt>
                </c:lvl>
                <c:lvl>
                  <c:pt idx="0">
                    <c:v>1-13 YRS</c:v>
                  </c:pt>
                  <c:pt idx="1">
                    <c:v>14-20 YRS</c:v>
                  </c:pt>
                  <c:pt idx="2">
                    <c:v>21-36 YRS</c:v>
                  </c:pt>
                  <c:pt idx="3">
                    <c:v>37-40 YRS</c:v>
                  </c:pt>
                  <c:pt idx="4">
                    <c:v>50-60 YRS </c:v>
                  </c:pt>
                  <c:pt idx="5">
                    <c:v>65-70 YRS</c:v>
                  </c:pt>
                </c:lvl>
              </c:multiLvlStrCache>
            </c:multiLvlStrRef>
          </c:cat>
          <c:val>
            <c:numRef>
              <c:f>Sheet8!$B$4:$B$16</c:f>
              <c:numCache>
                <c:formatCode>General</c:formatCode>
                <c:ptCount val="6"/>
                <c:pt idx="0">
                  <c:v>1000</c:v>
                </c:pt>
                <c:pt idx="1">
                  <c:v>1500</c:v>
                </c:pt>
                <c:pt idx="2">
                  <c:v>2000</c:v>
                </c:pt>
                <c:pt idx="3">
                  <c:v>2500</c:v>
                </c:pt>
                <c:pt idx="4">
                  <c:v>3000</c:v>
                </c:pt>
                <c:pt idx="5">
                  <c:v>3500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AA-4FE4-BA48-A4DF0DFA8FB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245693887"/>
        <c:axId val="1245701791"/>
      </c:barChart>
      <c:catAx>
        <c:axId val="1245693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5701791"/>
        <c:crosses val="autoZero"/>
        <c:auto val="1"/>
        <c:lblAlgn val="ctr"/>
        <c:lblOffset val="100"/>
        <c:noMultiLvlLbl val="0"/>
      </c:catAx>
      <c:valAx>
        <c:axId val="1245701791"/>
        <c:scaling>
          <c:orientation val="minMax"/>
        </c:scaling>
        <c:delete val="0"/>
        <c:axPos val="l"/>
        <c:majorGridlines>
          <c:spPr>
            <a:ln>
              <a:solidFill>
                <a:schemeClr val="tx1">
                  <a:lumMod val="15000"/>
                  <a:lumOff val="85000"/>
                </a:schemeClr>
              </a:solidFill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56938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9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0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9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pattFill prst="ltDn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>
        <a:solidFill>
          <a:schemeClr val="phClr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C64CC-FED8-40C3-BD41-AA5ACED5DFA6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FD647-BC0C-4A3A-A4E6-45BD98D11F1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97887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04351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15265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69608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46190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96955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081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1806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80353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45254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41609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8630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39766-45D8-495B-AC07-CFFC54E25C8C}" type="datetimeFigureOut">
              <a:rPr lang="en-ZA" smtClean="0"/>
              <a:t>2025/05/09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DA801B-E801-404C-893A-6FC1E946A14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9957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27405" y="226423"/>
            <a:ext cx="4634687" cy="203132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/>
              <a:t>               </a:t>
            </a:r>
          </a:p>
          <a:p>
            <a:r>
              <a:rPr lang="en-US" b="1" dirty="0" smtClean="0"/>
              <a:t>Bright-</a:t>
            </a:r>
            <a:r>
              <a:rPr lang="en-US" b="1" dirty="0" err="1" smtClean="0"/>
              <a:t>Tv</a:t>
            </a:r>
            <a:r>
              <a:rPr lang="en-US" dirty="0" smtClean="0"/>
              <a:t> is South Africa’s go-to digital platform for live sports, music, series, and local entertainment—all in one place. Whether you're watching on your phone or TV, </a:t>
            </a:r>
            <a:r>
              <a:rPr lang="en-US" dirty="0" err="1" smtClean="0"/>
              <a:t>Brigh-tTV</a:t>
            </a:r>
            <a:r>
              <a:rPr lang="en-US" dirty="0" smtClean="0"/>
              <a:t> brings the content you love, whenever and wherever you want it.</a:t>
            </a:r>
            <a:endParaRPr lang="en-ZA" dirty="0"/>
          </a:p>
        </p:txBody>
      </p:sp>
      <p:sp>
        <p:nvSpPr>
          <p:cNvPr id="14" name="TextBox 13"/>
          <p:cNvSpPr txBox="1"/>
          <p:nvPr/>
        </p:nvSpPr>
        <p:spPr>
          <a:xfrm>
            <a:off x="344350" y="6248329"/>
            <a:ext cx="3783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Presented By : RIBA MAUBANE</a:t>
            </a:r>
            <a:r>
              <a:rPr lang="en-US" sz="1200" dirty="0"/>
              <a:t> </a:t>
            </a:r>
            <a:r>
              <a:rPr lang="en-US" sz="1200" dirty="0" smtClean="0"/>
              <a:t>  (C.E.O)</a:t>
            </a:r>
            <a:endParaRPr lang="en-ZA" dirty="0"/>
          </a:p>
        </p:txBody>
      </p:sp>
      <p:grpSp>
        <p:nvGrpSpPr>
          <p:cNvPr id="26" name="Group 25"/>
          <p:cNvGrpSpPr/>
          <p:nvPr/>
        </p:nvGrpSpPr>
        <p:grpSpPr>
          <a:xfrm>
            <a:off x="0" y="-229469"/>
            <a:ext cx="10907097" cy="7357000"/>
            <a:chOff x="0" y="-229469"/>
            <a:chExt cx="10907097" cy="7357000"/>
          </a:xfrm>
        </p:grpSpPr>
        <p:grpSp>
          <p:nvGrpSpPr>
            <p:cNvPr id="8" name="Group 7"/>
            <p:cNvGrpSpPr/>
            <p:nvPr/>
          </p:nvGrpSpPr>
          <p:grpSpPr>
            <a:xfrm>
              <a:off x="4693288" y="-229469"/>
              <a:ext cx="6213809" cy="7357000"/>
              <a:chOff x="4527825" y="-299138"/>
              <a:chExt cx="6213809" cy="73570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2" name="Rounded Rectangle 1"/>
              <p:cNvSpPr/>
              <p:nvPr/>
            </p:nvSpPr>
            <p:spPr>
              <a:xfrm rot="2533800" flipH="1" flipV="1">
                <a:off x="6499821" y="-255316"/>
                <a:ext cx="1390611" cy="7313178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3" name="Rounded Rectangle 2"/>
              <p:cNvSpPr/>
              <p:nvPr/>
            </p:nvSpPr>
            <p:spPr>
              <a:xfrm rot="2533800" flipH="1" flipV="1">
                <a:off x="9005851" y="19714"/>
                <a:ext cx="1255685" cy="5445565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4" name="Rounded Rectangle 3"/>
              <p:cNvSpPr/>
              <p:nvPr/>
            </p:nvSpPr>
            <p:spPr>
              <a:xfrm rot="2533800" flipH="1" flipV="1">
                <a:off x="6386210" y="4524062"/>
                <a:ext cx="1221252" cy="2290438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 rot="2533800" flipH="1" flipV="1">
                <a:off x="9367318" y="2206011"/>
                <a:ext cx="1374316" cy="435421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 rot="2533800" flipH="1" flipV="1">
                <a:off x="4527825" y="-299138"/>
                <a:ext cx="1632333" cy="672112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7498080" y="5769429"/>
                <a:ext cx="1079862" cy="91875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</p:grpSp>
        <p:sp>
          <p:nvSpPr>
            <p:cNvPr id="17" name="Hexagon 16"/>
            <p:cNvSpPr/>
            <p:nvPr/>
          </p:nvSpPr>
          <p:spPr>
            <a:xfrm>
              <a:off x="1333500" y="4295775"/>
              <a:ext cx="1060704" cy="914400"/>
            </a:xfrm>
            <a:prstGeom prst="hexag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8" name="Hexagon 17"/>
            <p:cNvSpPr/>
            <p:nvPr/>
          </p:nvSpPr>
          <p:spPr>
            <a:xfrm>
              <a:off x="2162175" y="3686175"/>
              <a:ext cx="1060704" cy="914400"/>
            </a:xfrm>
            <a:prstGeom prst="hexag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9" name="Hexagon 18"/>
            <p:cNvSpPr/>
            <p:nvPr/>
          </p:nvSpPr>
          <p:spPr>
            <a:xfrm>
              <a:off x="2162175" y="2714625"/>
              <a:ext cx="1060704" cy="914400"/>
            </a:xfrm>
            <a:prstGeom prst="hexag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0" name="Hexagon 19"/>
            <p:cNvSpPr/>
            <p:nvPr/>
          </p:nvSpPr>
          <p:spPr>
            <a:xfrm>
              <a:off x="1066800" y="2914650"/>
              <a:ext cx="1200150" cy="1314450"/>
            </a:xfrm>
            <a:prstGeom prst="hexag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1" name="Hexagon 20"/>
            <p:cNvSpPr/>
            <p:nvPr/>
          </p:nvSpPr>
          <p:spPr>
            <a:xfrm>
              <a:off x="228600" y="3771900"/>
              <a:ext cx="1060704" cy="914400"/>
            </a:xfrm>
            <a:prstGeom prst="hexag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2" name="Hexagon 21"/>
            <p:cNvSpPr/>
            <p:nvPr/>
          </p:nvSpPr>
          <p:spPr>
            <a:xfrm>
              <a:off x="0" y="2809875"/>
              <a:ext cx="1060704" cy="914400"/>
            </a:xfrm>
            <a:prstGeom prst="hexag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3" name="Hexagon 22"/>
            <p:cNvSpPr/>
            <p:nvPr/>
          </p:nvSpPr>
          <p:spPr>
            <a:xfrm>
              <a:off x="419100" y="4762500"/>
              <a:ext cx="1060704" cy="914400"/>
            </a:xfrm>
            <a:prstGeom prst="hexag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24" name="Hexagon 23"/>
            <p:cNvSpPr/>
            <p:nvPr/>
          </p:nvSpPr>
          <p:spPr>
            <a:xfrm>
              <a:off x="1390650" y="5248275"/>
              <a:ext cx="1060704" cy="914400"/>
            </a:xfrm>
            <a:prstGeom prst="hexag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</p:grpSp>
    </p:spTree>
    <p:extLst>
      <p:ext uri="{BB962C8B-B14F-4D97-AF65-F5344CB8AC3E}">
        <p14:creationId xmlns:p14="http://schemas.microsoft.com/office/powerpoint/2010/main" val="375541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446" y="531222"/>
            <a:ext cx="102674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TYPE OF INITIATIVE WOULD YOU RECOMMEND TO FURTHER GROW BRIGHT-TV’S USER BASE </a:t>
            </a:r>
            <a:endParaRPr lang="en-US" sz="1200" dirty="0" smtClean="0"/>
          </a:p>
          <a:p>
            <a:endParaRPr lang="en-US" sz="1200" dirty="0"/>
          </a:p>
          <a:p>
            <a:pPr marL="228600" indent="-228600">
              <a:buAutoNum type="arabicPeriod"/>
            </a:pPr>
            <a:r>
              <a:rPr lang="en-US" sz="1200" b="1" u="sng" dirty="0" smtClean="0"/>
              <a:t>HYPER-LOCAL CONTENT EXPANSION</a:t>
            </a:r>
            <a:endParaRPr lang="en-US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Commission or license content in local languages (e.g., Zulu, Sotho, Xhosa).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Promote region specific stories, dramas, and community-driven shows.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r>
              <a:rPr lang="en-US" sz="1200" dirty="0" smtClean="0"/>
              <a:t>2. </a:t>
            </a:r>
            <a:r>
              <a:rPr lang="en-US" sz="1200" b="1" u="sng" dirty="0" smtClean="0"/>
              <a:t>STRATEGIC PARTNERSHIPS AND BUNDLING</a:t>
            </a:r>
            <a:r>
              <a:rPr lang="en-US" sz="1200" dirty="0" smtClean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Partnership expands reach into untapped markets (advertising).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Bundle Bright-</a:t>
            </a:r>
            <a:r>
              <a:rPr lang="en-US" sz="1200" dirty="0" err="1" smtClean="0"/>
              <a:t>Tv</a:t>
            </a:r>
            <a:r>
              <a:rPr lang="en-US" sz="1200" dirty="0" smtClean="0"/>
              <a:t> with telecom/internet providers at a discounted rate.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Collaborate with schools or universities for educational content access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r>
              <a:rPr lang="en-US" sz="1200" dirty="0" smtClean="0"/>
              <a:t>3. </a:t>
            </a:r>
            <a:r>
              <a:rPr lang="en-US" sz="1200" b="1" u="sng" dirty="0" smtClean="0"/>
              <a:t>CONTENT SCHEDULING BASED ON VIEWER PATTERN</a:t>
            </a:r>
            <a:endParaRPr lang="en-US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Why: Evening and weekend viewership is highest.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Schedule new releases and promos in high-traffic time slots.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Promotes weekend binge-worthy content ahead of time with push notifications.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endParaRPr lang="en-US" sz="1200" dirty="0" smtClean="0"/>
          </a:p>
          <a:p>
            <a:endParaRPr lang="en-US" sz="1200" dirty="0"/>
          </a:p>
          <a:p>
            <a:endParaRPr lang="en-Z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094" y="1158238"/>
            <a:ext cx="4660425" cy="387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51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295650" y="504825"/>
            <a:ext cx="5286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USERS AND TRENDZ </a:t>
            </a:r>
            <a:endParaRPr lang="en-ZA" sz="2800" b="1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950" y="1300163"/>
            <a:ext cx="3848100" cy="2719388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3171894"/>
              </p:ext>
            </p:extLst>
          </p:nvPr>
        </p:nvGraphicFramePr>
        <p:xfrm>
          <a:off x="681135" y="1464904"/>
          <a:ext cx="5645020" cy="2118050"/>
        </p:xfrm>
        <a:graphic>
          <a:graphicData uri="http://schemas.openxmlformats.org/drawingml/2006/table">
            <a:tbl>
              <a:tblPr/>
              <a:tblGrid>
                <a:gridCol w="5645020">
                  <a:extLst>
                    <a:ext uri="{9D8B030D-6E8A-4147-A177-3AD203B41FA5}">
                      <a16:colId xmlns:a16="http://schemas.microsoft.com/office/drawing/2014/main" val="1130358211"/>
                    </a:ext>
                  </a:extLst>
                </a:gridCol>
              </a:tblGrid>
              <a:tr h="1059025">
                <a:tc>
                  <a:txBody>
                    <a:bodyPr/>
                    <a:lstStyle/>
                    <a:p>
                      <a:pPr algn="ctr" fontAlgn="b"/>
                      <a:r>
                        <a:rPr lang="en-ZA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Count </a:t>
                      </a:r>
                      <a:r>
                        <a:rPr lang="en-ZA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 USERID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5349360"/>
                  </a:ext>
                </a:extLst>
              </a:tr>
              <a:tr h="1059025">
                <a:tc>
                  <a:txBody>
                    <a:bodyPr/>
                    <a:lstStyle/>
                    <a:p>
                      <a:pPr algn="ctr" fontAlgn="b"/>
                      <a:r>
                        <a:rPr lang="en-Z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2512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62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2543273"/>
              </p:ext>
            </p:extLst>
          </p:nvPr>
        </p:nvGraphicFramePr>
        <p:xfrm>
          <a:off x="282200" y="844549"/>
          <a:ext cx="5204200" cy="49501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18175">
                  <a:extLst>
                    <a:ext uri="{9D8B030D-6E8A-4147-A177-3AD203B41FA5}">
                      <a16:colId xmlns:a16="http://schemas.microsoft.com/office/drawing/2014/main" val="3305515001"/>
                    </a:ext>
                  </a:extLst>
                </a:gridCol>
                <a:gridCol w="2486025">
                  <a:extLst>
                    <a:ext uri="{9D8B030D-6E8A-4147-A177-3AD203B41FA5}">
                      <a16:colId xmlns:a16="http://schemas.microsoft.com/office/drawing/2014/main" val="4029008812"/>
                    </a:ext>
                  </a:extLst>
                </a:gridCol>
              </a:tblGrid>
              <a:tr h="1789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CHANNELS</a:t>
                      </a:r>
                      <a:endParaRPr lang="en-ZA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</a:t>
                      </a:r>
                      <a:endParaRPr lang="en-ZA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257180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Africa Magic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859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238695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Boomerang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714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6906187"/>
                  </a:ext>
                </a:extLst>
              </a:tr>
              <a:tr h="286616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Break in transmission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66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477863"/>
                  </a:ext>
                </a:extLst>
              </a:tr>
              <a:tr h="246316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Cartoon Network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793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276579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Channel O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1050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1953434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CNN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505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9962839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 err="1">
                          <a:effectLst/>
                        </a:rPr>
                        <a:t>DStv</a:t>
                      </a:r>
                      <a:r>
                        <a:rPr lang="en-ZA" sz="1400" u="none" strike="noStrike" dirty="0">
                          <a:effectLst/>
                        </a:rPr>
                        <a:t> Events 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107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204607"/>
                  </a:ext>
                </a:extLst>
              </a:tr>
              <a:tr h="289431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E! Entertainment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367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0590497"/>
                  </a:ext>
                </a:extLst>
              </a:tr>
              <a:tr h="31367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ICC Cricket World Cup 2011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1465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93026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 err="1">
                          <a:effectLst/>
                        </a:rPr>
                        <a:t>kykNET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45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5112230"/>
                  </a:ext>
                </a:extLst>
              </a:tr>
              <a:tr h="28498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Live on SuperSport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2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2980975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MK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32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857697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M-Net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116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1014701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 err="1">
                          <a:effectLst/>
                        </a:rPr>
                        <a:t>SawSee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255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9459764"/>
                  </a:ext>
                </a:extLst>
              </a:tr>
              <a:tr h="335575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SuperSport Blitz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896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158400"/>
                  </a:ext>
                </a:extLst>
              </a:tr>
              <a:tr h="335575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 err="1">
                          <a:effectLst/>
                        </a:rPr>
                        <a:t>Supersport</a:t>
                      </a:r>
                      <a:r>
                        <a:rPr lang="en-ZA" sz="1400" u="none" strike="noStrike" dirty="0">
                          <a:effectLst/>
                        </a:rPr>
                        <a:t> Live Events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1662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0603300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Trace TV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952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8331649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>
                          <a:effectLst/>
                        </a:rPr>
                        <a:t>Vuzu</a:t>
                      </a:r>
                      <a:endParaRPr lang="en-Z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111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127534"/>
                  </a:ext>
                </a:extLst>
              </a:tr>
              <a:tr h="178974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Wimbledon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4632385"/>
                  </a:ext>
                </a:extLst>
              </a:tr>
            </a:tbl>
          </a:graphicData>
        </a:graphic>
      </p:graphicFrame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2443523"/>
              </p:ext>
            </p:extLst>
          </p:nvPr>
        </p:nvGraphicFramePr>
        <p:xfrm>
          <a:off x="5705476" y="1205865"/>
          <a:ext cx="5648324" cy="36652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848225" y="200025"/>
            <a:ext cx="558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TOP VIEWED CHANNELS</a:t>
            </a:r>
            <a:endParaRPr lang="en-ZA" sz="24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4205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661778"/>
              </p:ext>
            </p:extLst>
          </p:nvPr>
        </p:nvGraphicFramePr>
        <p:xfrm>
          <a:off x="200027" y="1267364"/>
          <a:ext cx="5382167" cy="46301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01859">
                  <a:extLst>
                    <a:ext uri="{9D8B030D-6E8A-4147-A177-3AD203B41FA5}">
                      <a16:colId xmlns:a16="http://schemas.microsoft.com/office/drawing/2014/main" val="4182774704"/>
                    </a:ext>
                  </a:extLst>
                </a:gridCol>
                <a:gridCol w="1108478">
                  <a:extLst>
                    <a:ext uri="{9D8B030D-6E8A-4147-A177-3AD203B41FA5}">
                      <a16:colId xmlns:a16="http://schemas.microsoft.com/office/drawing/2014/main" val="3301876118"/>
                    </a:ext>
                  </a:extLst>
                </a:gridCol>
                <a:gridCol w="1022726">
                  <a:extLst>
                    <a:ext uri="{9D8B030D-6E8A-4147-A177-3AD203B41FA5}">
                      <a16:colId xmlns:a16="http://schemas.microsoft.com/office/drawing/2014/main" val="4137403154"/>
                    </a:ext>
                  </a:extLst>
                </a:gridCol>
                <a:gridCol w="1249104">
                  <a:extLst>
                    <a:ext uri="{9D8B030D-6E8A-4147-A177-3AD203B41FA5}">
                      <a16:colId xmlns:a16="http://schemas.microsoft.com/office/drawing/2014/main" val="2837052335"/>
                    </a:ext>
                  </a:extLst>
                </a:gridCol>
              </a:tblGrid>
              <a:tr h="16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CHANNELS</a:t>
                      </a:r>
                      <a:endParaRPr lang="en-ZA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 smtClean="0">
                          <a:effectLst/>
                        </a:rPr>
                        <a:t>FEMALE</a:t>
                      </a:r>
                      <a:endParaRPr lang="en-ZA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 smtClean="0">
                          <a:effectLst/>
                        </a:rPr>
                        <a:t>MALE</a:t>
                      </a:r>
                      <a:endParaRPr lang="en-ZA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 smtClean="0">
                          <a:effectLst/>
                        </a:rPr>
                        <a:t>GRAND TOTAL</a:t>
                      </a:r>
                      <a:endParaRPr lang="en-ZA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0900809"/>
                  </a:ext>
                </a:extLst>
              </a:tr>
              <a:tr h="16141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Africa Magic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40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>
                          <a:effectLst/>
                        </a:rPr>
                        <a:t>351</a:t>
                      </a:r>
                      <a:endParaRPr lang="en-Z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391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3209591"/>
                  </a:ext>
                </a:extLst>
              </a:tr>
              <a:tr h="16141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Boomerang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56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263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319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097399"/>
                  </a:ext>
                </a:extLst>
              </a:tr>
              <a:tr h="302643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Break in transmission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>
                          <a:effectLst/>
                        </a:rPr>
                        <a:t>4</a:t>
                      </a:r>
                      <a:endParaRPr lang="en-Z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26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30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9281339"/>
                  </a:ext>
                </a:extLst>
              </a:tr>
              <a:tr h="302643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Cartoon Network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40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323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>
                          <a:effectLst/>
                        </a:rPr>
                        <a:t>363</a:t>
                      </a:r>
                      <a:endParaRPr lang="en-Z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2008440"/>
                  </a:ext>
                </a:extLst>
              </a:tr>
              <a:tr h="16141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Channel O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65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467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>
                          <a:effectLst/>
                        </a:rPr>
                        <a:t>532</a:t>
                      </a:r>
                      <a:endParaRPr lang="en-Z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276996"/>
                  </a:ext>
                </a:extLst>
              </a:tr>
              <a:tr h="16141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CNN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30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>
                          <a:effectLst/>
                        </a:rPr>
                        <a:t>186</a:t>
                      </a:r>
                      <a:endParaRPr lang="en-Z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216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7437292"/>
                  </a:ext>
                </a:extLst>
              </a:tr>
              <a:tr h="16141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 err="1">
                          <a:effectLst/>
                        </a:rPr>
                        <a:t>DStv</a:t>
                      </a:r>
                      <a:r>
                        <a:rPr lang="en-ZA" sz="1400" u="none" strike="noStrike" dirty="0">
                          <a:effectLst/>
                        </a:rPr>
                        <a:t> Events 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7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43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50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777400"/>
                  </a:ext>
                </a:extLst>
              </a:tr>
              <a:tr h="253628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E! Entertainment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131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142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357723"/>
                  </a:ext>
                </a:extLst>
              </a:tr>
              <a:tr h="22224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ICC Cricket World Cup 2011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72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557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629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5808951"/>
                  </a:ext>
                </a:extLst>
              </a:tr>
              <a:tr h="16141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 err="1">
                          <a:effectLst/>
                        </a:rPr>
                        <a:t>kykNET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21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24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64870"/>
                  </a:ext>
                </a:extLst>
              </a:tr>
              <a:tr h="302643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Live on SuperSport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2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9300700"/>
                  </a:ext>
                </a:extLst>
              </a:tr>
              <a:tr h="16141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MK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2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13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15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2575078"/>
                  </a:ext>
                </a:extLst>
              </a:tr>
              <a:tr h="16141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M-Net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5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48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53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0718453"/>
                  </a:ext>
                </a:extLst>
              </a:tr>
              <a:tr h="16141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 err="1">
                          <a:effectLst/>
                        </a:rPr>
                        <a:t>SawSee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13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112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125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704100"/>
                  </a:ext>
                </a:extLst>
              </a:tr>
              <a:tr h="302643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SuperSport Blitz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51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344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395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325012"/>
                  </a:ext>
                </a:extLst>
              </a:tr>
              <a:tr h="302643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 err="1">
                          <a:effectLst/>
                        </a:rPr>
                        <a:t>Supersport</a:t>
                      </a:r>
                      <a:r>
                        <a:rPr lang="en-ZA" sz="1400" u="none" strike="noStrike" dirty="0">
                          <a:effectLst/>
                        </a:rPr>
                        <a:t> Live Events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80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591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671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3962685"/>
                  </a:ext>
                </a:extLst>
              </a:tr>
              <a:tr h="16141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>
                          <a:effectLst/>
                        </a:rPr>
                        <a:t>Trace TV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>
                          <a:effectLst/>
                        </a:rPr>
                        <a:t>46</a:t>
                      </a:r>
                      <a:endParaRPr lang="en-Z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393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439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6348099"/>
                  </a:ext>
                </a:extLst>
              </a:tr>
              <a:tr h="161410">
                <a:tc>
                  <a:txBody>
                    <a:bodyPr/>
                    <a:lstStyle/>
                    <a:p>
                      <a:pPr algn="l" fontAlgn="b"/>
                      <a:r>
                        <a:rPr lang="en-ZA" sz="1400" u="none" strike="noStrike" dirty="0" err="1">
                          <a:effectLst/>
                        </a:rPr>
                        <a:t>Vuzu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11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48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400" u="none" strike="noStrike" dirty="0">
                          <a:effectLst/>
                        </a:rPr>
                        <a:t>59</a:t>
                      </a:r>
                      <a:endParaRPr lang="en-Z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25" marR="6725" marT="67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7391510"/>
                  </a:ext>
                </a:extLst>
              </a:tr>
            </a:tbl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0401444"/>
              </p:ext>
            </p:extLst>
          </p:nvPr>
        </p:nvGraphicFramePr>
        <p:xfrm>
          <a:off x="5825489" y="1371600"/>
          <a:ext cx="5899785" cy="4076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324350" y="381000"/>
            <a:ext cx="563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effectLst>
                  <a:reflection blurRad="6350" stA="60000" endA="900" endPos="60000" dist="29997" dir="5400000" sy="-100000" algn="bl" rotWithShape="0"/>
                </a:effectLst>
              </a:rPr>
              <a:t>COUNT OF GENDER PER CHANNEL</a:t>
            </a:r>
            <a:endParaRPr lang="en-ZA" sz="2400" dirty="0">
              <a:effectLst>
                <a:reflection blurRad="6350" stA="60000" endA="900" endPos="6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842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3484692"/>
              </p:ext>
            </p:extLst>
          </p:nvPr>
        </p:nvGraphicFramePr>
        <p:xfrm>
          <a:off x="247649" y="882809"/>
          <a:ext cx="11229976" cy="11079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96741">
                  <a:extLst>
                    <a:ext uri="{9D8B030D-6E8A-4147-A177-3AD203B41FA5}">
                      <a16:colId xmlns:a16="http://schemas.microsoft.com/office/drawing/2014/main" val="1355283958"/>
                    </a:ext>
                  </a:extLst>
                </a:gridCol>
                <a:gridCol w="1037175">
                  <a:extLst>
                    <a:ext uri="{9D8B030D-6E8A-4147-A177-3AD203B41FA5}">
                      <a16:colId xmlns:a16="http://schemas.microsoft.com/office/drawing/2014/main" val="26045741"/>
                    </a:ext>
                  </a:extLst>
                </a:gridCol>
                <a:gridCol w="1029922">
                  <a:extLst>
                    <a:ext uri="{9D8B030D-6E8A-4147-A177-3AD203B41FA5}">
                      <a16:colId xmlns:a16="http://schemas.microsoft.com/office/drawing/2014/main" val="3080948159"/>
                    </a:ext>
                  </a:extLst>
                </a:gridCol>
                <a:gridCol w="986406">
                  <a:extLst>
                    <a:ext uri="{9D8B030D-6E8A-4147-A177-3AD203B41FA5}">
                      <a16:colId xmlns:a16="http://schemas.microsoft.com/office/drawing/2014/main" val="2784149809"/>
                    </a:ext>
                  </a:extLst>
                </a:gridCol>
                <a:gridCol w="1218500">
                  <a:extLst>
                    <a:ext uri="{9D8B030D-6E8A-4147-A177-3AD203B41FA5}">
                      <a16:colId xmlns:a16="http://schemas.microsoft.com/office/drawing/2014/main" val="2099725822"/>
                    </a:ext>
                  </a:extLst>
                </a:gridCol>
                <a:gridCol w="670175">
                  <a:extLst>
                    <a:ext uri="{9D8B030D-6E8A-4147-A177-3AD203B41FA5}">
                      <a16:colId xmlns:a16="http://schemas.microsoft.com/office/drawing/2014/main" val="2465321200"/>
                    </a:ext>
                  </a:extLst>
                </a:gridCol>
                <a:gridCol w="1145970">
                  <a:extLst>
                    <a:ext uri="{9D8B030D-6E8A-4147-A177-3AD203B41FA5}">
                      <a16:colId xmlns:a16="http://schemas.microsoft.com/office/drawing/2014/main" val="219198534"/>
                    </a:ext>
                  </a:extLst>
                </a:gridCol>
                <a:gridCol w="933095">
                  <a:extLst>
                    <a:ext uri="{9D8B030D-6E8A-4147-A177-3AD203B41FA5}">
                      <a16:colId xmlns:a16="http://schemas.microsoft.com/office/drawing/2014/main" val="1998337817"/>
                    </a:ext>
                  </a:extLst>
                </a:gridCol>
                <a:gridCol w="1168817">
                  <a:extLst>
                    <a:ext uri="{9D8B030D-6E8A-4147-A177-3AD203B41FA5}">
                      <a16:colId xmlns:a16="http://schemas.microsoft.com/office/drawing/2014/main" val="543312154"/>
                    </a:ext>
                  </a:extLst>
                </a:gridCol>
                <a:gridCol w="1001830">
                  <a:extLst>
                    <a:ext uri="{9D8B030D-6E8A-4147-A177-3AD203B41FA5}">
                      <a16:colId xmlns:a16="http://schemas.microsoft.com/office/drawing/2014/main" val="1591644308"/>
                    </a:ext>
                  </a:extLst>
                </a:gridCol>
                <a:gridCol w="841345">
                  <a:extLst>
                    <a:ext uri="{9D8B030D-6E8A-4147-A177-3AD203B41FA5}">
                      <a16:colId xmlns:a16="http://schemas.microsoft.com/office/drawing/2014/main" val="2223886301"/>
                    </a:ext>
                  </a:extLst>
                </a:gridCol>
              </a:tblGrid>
              <a:tr h="22158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RACE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EASTERN CAPE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FREE STATE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GAUTENG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KWAZULU NATAL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LIMPOPO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MPUMALANGA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NORTH WEST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NORTHERN CAPE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WESTERN CAPE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GRAND TOTAL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3946681"/>
                  </a:ext>
                </a:extLst>
              </a:tr>
              <a:tr h="221583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u="none" strike="noStrike" dirty="0" smtClean="0">
                          <a:effectLst/>
                        </a:rPr>
                        <a:t>BLACK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105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68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776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206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158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253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100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34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111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1811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0767114"/>
                  </a:ext>
                </a:extLst>
              </a:tr>
              <a:tr h="221583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u="none" strike="noStrike" dirty="0" smtClean="0">
                          <a:effectLst/>
                        </a:rPr>
                        <a:t>COLOURED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69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14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93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29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8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17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4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28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417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679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4370260"/>
                  </a:ext>
                </a:extLst>
              </a:tr>
              <a:tr h="221583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u="none" strike="noStrike" dirty="0" smtClean="0">
                          <a:effectLst/>
                        </a:rPr>
                        <a:t>INDIAN_ASIAN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>
                          <a:effectLst/>
                        </a:rPr>
                        <a:t>31</a:t>
                      </a:r>
                      <a:endParaRPr lang="en-Z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15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321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149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152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47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13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4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35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767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7053963"/>
                  </a:ext>
                </a:extLst>
              </a:tr>
              <a:tr h="221583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u="none" strike="noStrike" dirty="0" smtClean="0">
                          <a:effectLst/>
                        </a:rPr>
                        <a:t>WHITE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>
                          <a:effectLst/>
                        </a:rPr>
                        <a:t>57</a:t>
                      </a:r>
                      <a:endParaRPr lang="en-Z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>
                          <a:effectLst/>
                        </a:rPr>
                        <a:t>40</a:t>
                      </a:r>
                      <a:endParaRPr lang="en-Z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>
                          <a:effectLst/>
                        </a:rPr>
                        <a:t>352</a:t>
                      </a:r>
                      <a:endParaRPr lang="en-ZA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54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30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72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36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15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104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760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602896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43400" y="171450"/>
            <a:ext cx="5943600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n>
                  <a:solidFill>
                    <a:schemeClr val="accent4">
                      <a:lumMod val="50000"/>
                    </a:schemeClr>
                  </a:solidFill>
                </a:ln>
              </a:rPr>
              <a:t>COUNT OF RACE BY PROVINCE</a:t>
            </a:r>
            <a:endParaRPr lang="en-ZA" sz="2400" dirty="0">
              <a:ln>
                <a:solidFill>
                  <a:schemeClr val="accent4">
                    <a:lumMod val="50000"/>
                  </a:schemeClr>
                </a:solidFill>
              </a:ln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7625035"/>
              </p:ext>
            </p:extLst>
          </p:nvPr>
        </p:nvGraphicFramePr>
        <p:xfrm>
          <a:off x="371475" y="2137410"/>
          <a:ext cx="11029949" cy="4072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3166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1525" y="838200"/>
            <a:ext cx="972502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SUMMARY  COUNT OF RACE BY PROVINCE</a:t>
            </a:r>
            <a:endParaRPr lang="en-US" dirty="0" smtClean="0"/>
          </a:p>
          <a:p>
            <a:endParaRPr lang="en-US" b="1" dirty="0"/>
          </a:p>
          <a:p>
            <a:pPr marL="342900" indent="-342900">
              <a:buAutoNum type="arabicPeriod"/>
            </a:pPr>
            <a:r>
              <a:rPr lang="en-US" sz="1400" dirty="0" smtClean="0"/>
              <a:t>Gauteng is the most dominant province across all races, especially for Black and Indian-Asian users.</a:t>
            </a:r>
          </a:p>
          <a:p>
            <a:pPr marL="342900" indent="-342900">
              <a:buAutoNum type="arabicPeriod"/>
            </a:pPr>
            <a:r>
              <a:rPr lang="en-US" sz="1400" dirty="0" smtClean="0"/>
              <a:t>Western Cape is the leading province for Colored users.</a:t>
            </a:r>
          </a:p>
          <a:p>
            <a:pPr marL="342900" indent="-342900">
              <a:buAutoNum type="arabicPeriod"/>
            </a:pPr>
            <a:r>
              <a:rPr lang="en-US" sz="1400" dirty="0" smtClean="0"/>
              <a:t>White users are more evenly distributed across provinces.</a:t>
            </a:r>
          </a:p>
          <a:p>
            <a:pPr marL="342900" indent="-342900">
              <a:buAutoNum type="arabicPeriod"/>
            </a:pPr>
            <a:r>
              <a:rPr lang="en-US" sz="1400" dirty="0" smtClean="0"/>
              <a:t>The racial group with the highest number of users is </a:t>
            </a:r>
            <a:r>
              <a:rPr lang="en-US" sz="1400" dirty="0" smtClean="0"/>
              <a:t>Black</a:t>
            </a:r>
            <a:r>
              <a:rPr lang="en-US" sz="1400" dirty="0"/>
              <a:t>.</a:t>
            </a:r>
            <a:endParaRPr lang="en-ZA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30" y="2428734"/>
            <a:ext cx="9466120" cy="388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162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796937" y="339634"/>
            <a:ext cx="5338354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r>
              <a:rPr lang="en-US" sz="2400" dirty="0" smtClean="0">
                <a:ln>
                  <a:solidFill>
                    <a:schemeClr val="accent1">
                      <a:lumMod val="75000"/>
                    </a:schemeClr>
                  </a:solidFill>
                </a:ln>
              </a:rPr>
              <a:t>TOTAL COUNT OF GENDER PER USER ID</a:t>
            </a:r>
            <a:endParaRPr lang="en-ZA" sz="2400" dirty="0">
              <a:ln>
                <a:solidFill>
                  <a:schemeClr val="accent1">
                    <a:lumMod val="75000"/>
                  </a:schemeClr>
                </a:solidFill>
              </a:ln>
            </a:endParaRP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6326230"/>
              </p:ext>
            </p:extLst>
          </p:nvPr>
        </p:nvGraphicFramePr>
        <p:xfrm>
          <a:off x="6058678" y="240263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171913"/>
              </p:ext>
            </p:extLst>
          </p:nvPr>
        </p:nvGraphicFramePr>
        <p:xfrm>
          <a:off x="748780" y="1847460"/>
          <a:ext cx="3645938" cy="1408924"/>
        </p:xfrm>
        <a:graphic>
          <a:graphicData uri="http://schemas.openxmlformats.org/drawingml/2006/table">
            <a:tbl>
              <a:tblPr/>
              <a:tblGrid>
                <a:gridCol w="1652825">
                  <a:extLst>
                    <a:ext uri="{9D8B030D-6E8A-4147-A177-3AD203B41FA5}">
                      <a16:colId xmlns:a16="http://schemas.microsoft.com/office/drawing/2014/main" val="2262899897"/>
                    </a:ext>
                  </a:extLst>
                </a:gridCol>
                <a:gridCol w="1993113">
                  <a:extLst>
                    <a:ext uri="{9D8B030D-6E8A-4147-A177-3AD203B41FA5}">
                      <a16:colId xmlns:a16="http://schemas.microsoft.com/office/drawing/2014/main" val="824125117"/>
                    </a:ext>
                  </a:extLst>
                </a:gridCol>
              </a:tblGrid>
              <a:tr h="35223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USERID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612029"/>
                  </a:ext>
                </a:extLst>
              </a:tr>
              <a:tr h="352231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female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5876114"/>
                  </a:ext>
                </a:extLst>
              </a:tr>
              <a:tr h="352231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8726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0793279"/>
                  </a:ext>
                </a:extLst>
              </a:tr>
              <a:tr h="352231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9693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2568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15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8957979"/>
              </p:ext>
            </p:extLst>
          </p:nvPr>
        </p:nvGraphicFramePr>
        <p:xfrm>
          <a:off x="552086" y="1994260"/>
          <a:ext cx="2826838" cy="29870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12141">
                  <a:extLst>
                    <a:ext uri="{9D8B030D-6E8A-4147-A177-3AD203B41FA5}">
                      <a16:colId xmlns:a16="http://schemas.microsoft.com/office/drawing/2014/main" val="476405815"/>
                    </a:ext>
                  </a:extLst>
                </a:gridCol>
                <a:gridCol w="1114697">
                  <a:extLst>
                    <a:ext uri="{9D8B030D-6E8A-4147-A177-3AD203B41FA5}">
                      <a16:colId xmlns:a16="http://schemas.microsoft.com/office/drawing/2014/main" val="1007324039"/>
                    </a:ext>
                  </a:extLst>
                </a:gridCol>
              </a:tblGrid>
              <a:tr h="24088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AGE</a:t>
                      </a:r>
                      <a:r>
                        <a:rPr lang="en-US" sz="11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DIFFERENCE 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u="none" strike="noStrike" dirty="0" smtClean="0">
                          <a:effectLst/>
                        </a:rPr>
                        <a:t>SUM</a:t>
                      </a:r>
                      <a:r>
                        <a:rPr lang="en-ZA" sz="1100" u="none" strike="noStrike" baseline="0" dirty="0" smtClean="0">
                          <a:effectLst/>
                        </a:rPr>
                        <a:t> OF COUNT</a:t>
                      </a:r>
                      <a:r>
                        <a:rPr lang="en-ZA" sz="1100" u="none" strike="noStrike" dirty="0" smtClean="0">
                          <a:effectLst/>
                        </a:rPr>
                        <a:t> 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213618"/>
                  </a:ext>
                </a:extLst>
              </a:tr>
              <a:tr h="381790"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1-13 </a:t>
                      </a:r>
                      <a:r>
                        <a:rPr lang="en-ZA" sz="1100" u="none" strike="noStrike" dirty="0" smtClean="0">
                          <a:effectLst/>
                        </a:rPr>
                        <a:t>YRS  - KIDS 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                   </a:t>
                      </a:r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1000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707572"/>
                  </a:ext>
                </a:extLst>
              </a:tr>
              <a:tr h="481779"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14-20 </a:t>
                      </a:r>
                      <a:r>
                        <a:rPr lang="en-ZA" sz="1100" u="none" strike="noStrike" dirty="0" smtClean="0">
                          <a:effectLst/>
                        </a:rPr>
                        <a:t>YRS - TEENAGER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 smtClean="0">
                          <a:effectLst/>
                        </a:rPr>
                        <a:t>1500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6857195"/>
                  </a:ext>
                </a:extLst>
              </a:tr>
              <a:tr h="437248"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21-36 </a:t>
                      </a:r>
                      <a:r>
                        <a:rPr lang="en-ZA" sz="1100" u="none" strike="noStrike" dirty="0" smtClean="0">
                          <a:effectLst/>
                        </a:rPr>
                        <a:t>YRS - YOUTH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2000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87602"/>
                  </a:ext>
                </a:extLst>
              </a:tr>
              <a:tr h="481779"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37-40 </a:t>
                      </a:r>
                      <a:r>
                        <a:rPr lang="en-ZA" sz="1100" u="none" strike="noStrike" dirty="0" smtClean="0">
                          <a:effectLst/>
                        </a:rPr>
                        <a:t>YRS – ADULT 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2500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412629"/>
                  </a:ext>
                </a:extLst>
              </a:tr>
              <a:tr h="481779"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50-60 YRS </a:t>
                      </a:r>
                      <a:r>
                        <a:rPr lang="en-ZA" sz="1100" u="none" strike="noStrike" dirty="0" smtClean="0">
                          <a:effectLst/>
                        </a:rPr>
                        <a:t>– MATURE</a:t>
                      </a:r>
                      <a:r>
                        <a:rPr lang="en-ZA" sz="1100" u="none" strike="noStrike" baseline="0" dirty="0" smtClean="0">
                          <a:effectLst/>
                        </a:rPr>
                        <a:t> ADULT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3000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56236"/>
                  </a:ext>
                </a:extLst>
              </a:tr>
              <a:tr h="481779"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65-70 </a:t>
                      </a:r>
                      <a:r>
                        <a:rPr lang="en-ZA" sz="1100" u="none" strike="noStrike" dirty="0" smtClean="0">
                          <a:effectLst/>
                        </a:rPr>
                        <a:t>YRS - RETIRED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ZA" sz="1100" u="none" strike="noStrike" dirty="0">
                          <a:effectLst/>
                        </a:rPr>
                        <a:t>3500</a:t>
                      </a:r>
                      <a:endParaRPr lang="en-ZA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en-ZA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137936"/>
                  </a:ext>
                </a:extLst>
              </a:tr>
            </a:tbl>
          </a:graphicData>
        </a:graphic>
      </p:graphicFrame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5539869"/>
              </p:ext>
            </p:extLst>
          </p:nvPr>
        </p:nvGraphicFramePr>
        <p:xfrm>
          <a:off x="5094514" y="2120538"/>
          <a:ext cx="5625738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040778" y="557349"/>
            <a:ext cx="5390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n>
                  <a:solidFill>
                    <a:schemeClr val="bg1">
                      <a:lumMod val="65000"/>
                    </a:schemeClr>
                  </a:solidFill>
                </a:ln>
              </a:rPr>
              <a:t>VIEWING TREND BY AGE GROUP </a:t>
            </a:r>
            <a:endParaRPr lang="en-ZA" sz="2000" dirty="0">
              <a:ln>
                <a:solidFill>
                  <a:schemeClr val="bg1">
                    <a:lumMod val="65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81405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18262" y="635725"/>
            <a:ext cx="5634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TYPES OF FACTORS INFLUENCING CONSUMPTION</a:t>
            </a:r>
            <a:endParaRPr lang="en-ZA" dirty="0"/>
          </a:p>
        </p:txBody>
      </p:sp>
      <p:sp>
        <p:nvSpPr>
          <p:cNvPr id="4" name="TextBox 3"/>
          <p:cNvSpPr txBox="1"/>
          <p:nvPr/>
        </p:nvSpPr>
        <p:spPr>
          <a:xfrm>
            <a:off x="679268" y="1384664"/>
            <a:ext cx="1024128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sz="1200" b="1" u="sng" dirty="0" smtClean="0"/>
              <a:t>REGION (PROVINCE)</a:t>
            </a:r>
            <a:r>
              <a:rPr lang="en-US" sz="1200" b="1" dirty="0" smtClean="0"/>
              <a:t>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Insight: Gauteng dominates with the highest number of users followed by Western Cape and </a:t>
            </a:r>
            <a:r>
              <a:rPr lang="en-US" sz="1200" dirty="0" err="1" smtClean="0"/>
              <a:t>KwaZulu</a:t>
            </a:r>
            <a:r>
              <a:rPr lang="en-US" sz="1200" dirty="0" smtClean="0"/>
              <a:t> Natal.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Interpretation: These regions are more urbanized, have better internet access, and likely higher digital literacy, directly boosting content consumptions.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r>
              <a:rPr lang="en-US" sz="1200" dirty="0" smtClean="0"/>
              <a:t>2. </a:t>
            </a:r>
            <a:r>
              <a:rPr lang="en-US" sz="1200" b="1" u="sng" dirty="0" smtClean="0"/>
              <a:t>RACE DEMOGRAPHICS</a:t>
            </a:r>
            <a:r>
              <a:rPr lang="en-US" sz="1200" dirty="0" smtClean="0"/>
              <a:t>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Insight: Black users represents the largest viewers group.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Interpretation: Tailoring content(e.g., Africa Magic) towards the majority demographic can boost viewership, as seen with its strong performance.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r>
              <a:rPr lang="en-US" sz="1200" dirty="0" smtClean="0"/>
              <a:t>3.</a:t>
            </a:r>
            <a:r>
              <a:rPr lang="en-US" sz="1200" b="1" u="sng" dirty="0" smtClean="0"/>
              <a:t>TIME &amp; DAY</a:t>
            </a:r>
            <a:r>
              <a:rPr lang="en-US" sz="1200" dirty="0" smtClean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Insight: Viewership typically peaks after 6 PM and on weekends.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Interpretation: Users consume more when they’re of work or school. Scheduling high-value or live content during these hours can optimize engagement.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CONTENT TO RECOMMEND TO INCREASE COMSUMPTION ON THE DAYS WITH LOW CONSUMPTION </a:t>
            </a:r>
            <a:endParaRPr lang="en-US" sz="1200" dirty="0" smtClean="0"/>
          </a:p>
          <a:p>
            <a:endParaRPr lang="en-US" sz="1200" dirty="0"/>
          </a:p>
          <a:p>
            <a:r>
              <a:rPr lang="en-US" sz="1200" dirty="0" smtClean="0"/>
              <a:t>1. </a:t>
            </a:r>
            <a:r>
              <a:rPr lang="en-US" sz="1200" b="1" u="sng" dirty="0" smtClean="0"/>
              <a:t>MIDWEEK SPORTS HIGHLIGHTS AND ANALYSIS</a:t>
            </a:r>
            <a:endParaRPr lang="en-US" sz="1200" dirty="0" smtClean="0"/>
          </a:p>
          <a:p>
            <a:r>
              <a:rPr lang="en-US" sz="1200" dirty="0" smtClean="0"/>
              <a:t>Why: Live sports dominate your top channels (e.g., Super-sport Live Events, ICC Cricket World Cup)</a:t>
            </a:r>
          </a:p>
          <a:p>
            <a:r>
              <a:rPr lang="en-US" sz="1200" dirty="0" smtClean="0"/>
              <a:t>Idea: Offer match replay, analysis shows, “Top 10” moments, or mini-documentaries midweek to maintain engagement.</a:t>
            </a:r>
          </a:p>
          <a:p>
            <a:endParaRPr lang="en-US" sz="1200" dirty="0"/>
          </a:p>
          <a:p>
            <a:r>
              <a:rPr lang="en-US" sz="1200" dirty="0" smtClean="0"/>
              <a:t>2. </a:t>
            </a:r>
            <a:r>
              <a:rPr lang="en-US" sz="1200" b="1" u="sng" dirty="0" smtClean="0"/>
              <a:t>MUSIC AND ENTERTAINMENT DROPS</a:t>
            </a:r>
            <a:endParaRPr lang="en-US" sz="1200" dirty="0" smtClean="0"/>
          </a:p>
          <a:p>
            <a:r>
              <a:rPr lang="en-US" sz="1200" dirty="0" smtClean="0"/>
              <a:t>Why: Channels like Channel O and Trace TV show strong viewership.</a:t>
            </a:r>
          </a:p>
          <a:p>
            <a:r>
              <a:rPr lang="en-US" sz="1200" dirty="0" smtClean="0"/>
              <a:t>Idea: Release exclusive music video premiers, celebrity interviews, or behind the scenes features.</a:t>
            </a:r>
          </a:p>
          <a:p>
            <a:endParaRPr lang="en-US" sz="1200" dirty="0"/>
          </a:p>
          <a:p>
            <a:r>
              <a:rPr lang="en-US" sz="1200" dirty="0" smtClean="0"/>
              <a:t>3. </a:t>
            </a:r>
            <a:r>
              <a:rPr lang="en-US" sz="1200" b="1" u="sng" dirty="0" smtClean="0"/>
              <a:t>READY DRAMA RELEASES</a:t>
            </a:r>
            <a:r>
              <a:rPr lang="en-US" sz="1200" dirty="0" smtClean="0"/>
              <a:t> </a:t>
            </a:r>
          </a:p>
          <a:p>
            <a:r>
              <a:rPr lang="en-US" sz="1200" dirty="0" smtClean="0"/>
              <a:t>Why: Drama and entertainment build emotional connections that drive return viewership.</a:t>
            </a:r>
          </a:p>
          <a:p>
            <a:r>
              <a:rPr lang="en-US" sz="1200" dirty="0" smtClean="0"/>
              <a:t>Idea: Drop 2-3 episodes of a new drama series midweek to hook viewers into returning by the week</a:t>
            </a:r>
          </a:p>
          <a:p>
            <a:endParaRPr lang="en-US" sz="1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6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1598</TotalTime>
  <Words>792</Words>
  <Application>Microsoft Office PowerPoint</Application>
  <PresentationFormat>Widescreen</PresentationFormat>
  <Paragraphs>262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Rendy</dc:creator>
  <cp:lastModifiedBy>Rendy</cp:lastModifiedBy>
  <cp:revision>37</cp:revision>
  <dcterms:created xsi:type="dcterms:W3CDTF">2025-05-03T11:18:35Z</dcterms:created>
  <dcterms:modified xsi:type="dcterms:W3CDTF">2025-05-10T18:57:11Z</dcterms:modified>
</cp:coreProperties>
</file>

<file path=docProps/thumbnail.jpeg>
</file>